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3" r:id="rId2"/>
  </p:sldMasterIdLst>
  <p:notesMasterIdLst>
    <p:notesMasterId r:id="rId38"/>
  </p:notesMasterIdLst>
  <p:handoutMasterIdLst>
    <p:handoutMasterId r:id="rId39"/>
  </p:handoutMasterIdLst>
  <p:sldIdLst>
    <p:sldId id="259" r:id="rId3"/>
    <p:sldId id="386" r:id="rId4"/>
    <p:sldId id="312" r:id="rId5"/>
    <p:sldId id="389" r:id="rId6"/>
    <p:sldId id="390" r:id="rId7"/>
    <p:sldId id="391" r:id="rId8"/>
    <p:sldId id="348" r:id="rId9"/>
    <p:sldId id="367" r:id="rId10"/>
    <p:sldId id="323" r:id="rId11"/>
    <p:sldId id="368" r:id="rId12"/>
    <p:sldId id="327" r:id="rId13"/>
    <p:sldId id="345" r:id="rId14"/>
    <p:sldId id="364" r:id="rId15"/>
    <p:sldId id="377" r:id="rId16"/>
    <p:sldId id="346" r:id="rId17"/>
    <p:sldId id="347" r:id="rId18"/>
    <p:sldId id="366" r:id="rId19"/>
    <p:sldId id="269" r:id="rId20"/>
    <p:sldId id="387" r:id="rId21"/>
    <p:sldId id="399" r:id="rId22"/>
    <p:sldId id="400" r:id="rId23"/>
    <p:sldId id="392" r:id="rId24"/>
    <p:sldId id="393" r:id="rId25"/>
    <p:sldId id="402" r:id="rId26"/>
    <p:sldId id="408" r:id="rId27"/>
    <p:sldId id="409" r:id="rId28"/>
    <p:sldId id="407" r:id="rId29"/>
    <p:sldId id="406" r:id="rId30"/>
    <p:sldId id="394" r:id="rId31"/>
    <p:sldId id="395" r:id="rId32"/>
    <p:sldId id="396" r:id="rId33"/>
    <p:sldId id="383" r:id="rId34"/>
    <p:sldId id="384" r:id="rId35"/>
    <p:sldId id="398" r:id="rId36"/>
    <p:sldId id="397" r:id="rId3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E2F3"/>
    <a:srgbClr val="E5EAF7"/>
    <a:srgbClr val="008BB3"/>
    <a:srgbClr val="008A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2857" autoAdjust="0"/>
  </p:normalViewPr>
  <p:slideViewPr>
    <p:cSldViewPr snapToGrid="0" snapToObjects="1">
      <p:cViewPr varScale="1">
        <p:scale>
          <a:sx n="106" d="100"/>
          <a:sy n="106" d="100"/>
        </p:scale>
        <p:origin x="171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667A40-D3A1-47FF-BC2E-ACE0B1E6308F}" type="datetimeFigureOut">
              <a:rPr lang="en-NZ" smtClean="0"/>
              <a:t>20/04/2018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22D08-0D1F-4141-9AD7-F3E295E61D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39743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4ACDE-ECF1-431A-854B-4F3267B3107B}" type="datetimeFigureOut">
              <a:rPr lang="en-NZ" smtClean="0"/>
              <a:t>20/04/2018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83D1B2-1BC7-46B7-B824-3E37434352C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8123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72606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08935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3221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41016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22037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67870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10057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33661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16421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50290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07442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263936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231154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779801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44743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945993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633369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90292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20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903940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933629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22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2565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23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151137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24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718168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25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447738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26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10867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27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83718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28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64313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29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274804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30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74749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31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01121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32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844698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33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940626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34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692937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3D1B2-1BC7-46B7-B824-3E37434352C2}" type="slidenum">
              <a:rPr lang="en-NZ" smtClean="0"/>
              <a:t>35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80220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 userDrawn="1"/>
        </p:nvSpPr>
        <p:spPr>
          <a:xfrm>
            <a:off x="685800" y="2381738"/>
            <a:ext cx="7772400" cy="265267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3000" b="0" i="0" u="none" strike="noStrike" kern="1200" baseline="0" smtClean="0">
                <a:solidFill>
                  <a:schemeClr val="bg1"/>
                </a:solidFill>
                <a:latin typeface="GillSans"/>
                <a:ea typeface="+mn-ea"/>
                <a:cs typeface="GillSan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457200" y="2967334"/>
            <a:ext cx="8172287" cy="19889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A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342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16972"/>
            <a:ext cx="8229600" cy="114300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4000" b="0" i="0">
                <a:solidFill>
                  <a:srgbClr val="FFFFFF"/>
                </a:solidFill>
                <a:latin typeface="GillSans ExtraBold"/>
                <a:cs typeface="GillSans ExtraBold"/>
              </a:defRPr>
            </a:lvl1pPr>
          </a:lstStyle>
          <a:p>
            <a:r>
              <a:rPr lang="en-AU" dirty="0"/>
              <a:t>CLICK TO EDIT </a:t>
            </a:r>
            <a:br>
              <a:rPr lang="en-AU" dirty="0"/>
            </a:br>
            <a:r>
              <a:rPr lang="en-AU" dirty="0"/>
              <a:t>MASTER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534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16972"/>
            <a:ext cx="8229600" cy="114300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4000" b="0" i="0">
                <a:solidFill>
                  <a:srgbClr val="FFFFFF"/>
                </a:solidFill>
                <a:latin typeface="GillSans ExtraBold"/>
                <a:cs typeface="GillSans ExtraBold"/>
              </a:defRPr>
            </a:lvl1pPr>
          </a:lstStyle>
          <a:p>
            <a:r>
              <a:rPr lang="en-AU" dirty="0"/>
              <a:t>CLICK TO EDIT </a:t>
            </a:r>
            <a:br>
              <a:rPr lang="en-AU" dirty="0"/>
            </a:br>
            <a:r>
              <a:rPr lang="en-AU" dirty="0"/>
              <a:t>MASTER STYLES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721556"/>
            <a:ext cx="4368800" cy="3259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1358" y="1721556"/>
            <a:ext cx="4041775" cy="4241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FFFFFF"/>
                </a:solidFill>
                <a:latin typeface="GillSans Bold"/>
                <a:cs typeface="GillSans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4"/>
          </p:nvPr>
        </p:nvSpPr>
        <p:spPr>
          <a:xfrm>
            <a:off x="4941358" y="2361318"/>
            <a:ext cx="4041775" cy="2619904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rgbClr val="FFFFFF"/>
                </a:solidFill>
                <a:latin typeface="GillSans"/>
                <a:cs typeface="GillSans"/>
              </a:defRPr>
            </a:lvl1pPr>
            <a:lvl2pPr>
              <a:defRPr sz="2000" b="0" i="0">
                <a:solidFill>
                  <a:srgbClr val="FFFFFF"/>
                </a:solidFill>
                <a:latin typeface="GillSans"/>
                <a:cs typeface="GillSans"/>
              </a:defRPr>
            </a:lvl2pPr>
            <a:lvl3pPr>
              <a:defRPr sz="1800" b="0" i="0">
                <a:solidFill>
                  <a:srgbClr val="FFFFFF"/>
                </a:solidFill>
                <a:latin typeface="GillSans"/>
                <a:cs typeface="GillSans"/>
              </a:defRPr>
            </a:lvl3pPr>
            <a:lvl4pPr>
              <a:defRPr sz="1600" b="0" i="0">
                <a:solidFill>
                  <a:srgbClr val="FFFFFF"/>
                </a:solidFill>
                <a:latin typeface="GillSans"/>
                <a:cs typeface="GillSans"/>
              </a:defRPr>
            </a:lvl4pPr>
            <a:lvl5pPr>
              <a:defRPr sz="1600" b="0" i="0">
                <a:solidFill>
                  <a:srgbClr val="FFFFFF"/>
                </a:solidFill>
                <a:latin typeface="GillSans"/>
                <a:cs typeface="GillSan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dirty="0"/>
              <a:t>Click to edit Master text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725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342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16972"/>
            <a:ext cx="8229600" cy="114300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4000" b="0" i="0">
                <a:solidFill>
                  <a:srgbClr val="008BB3"/>
                </a:solidFill>
                <a:latin typeface="GillSans ExtraBold"/>
                <a:cs typeface="GillSans ExtraBold"/>
              </a:defRPr>
            </a:lvl1pPr>
          </a:lstStyle>
          <a:p>
            <a:r>
              <a:rPr lang="en-AU" dirty="0"/>
              <a:t>CLICK TO EDIT </a:t>
            </a:r>
            <a:br>
              <a:rPr lang="en-AU" dirty="0"/>
            </a:br>
            <a:r>
              <a:rPr lang="en-AU" dirty="0"/>
              <a:t>MASTER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571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16972"/>
            <a:ext cx="8229600" cy="114300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4000" b="0" i="0">
                <a:solidFill>
                  <a:srgbClr val="008BB3"/>
                </a:solidFill>
                <a:latin typeface="GillSans ExtraBold"/>
                <a:cs typeface="GillSans ExtraBold"/>
              </a:defRPr>
            </a:lvl1pPr>
          </a:lstStyle>
          <a:p>
            <a:r>
              <a:rPr lang="en-AU" dirty="0"/>
              <a:t>CLICK TO EDIT </a:t>
            </a:r>
            <a:br>
              <a:rPr lang="en-AU" dirty="0"/>
            </a:br>
            <a:r>
              <a:rPr lang="en-AU" dirty="0"/>
              <a:t>MASTER STYLES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721556"/>
            <a:ext cx="4368800" cy="3259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1358" y="1721556"/>
            <a:ext cx="4041775" cy="4241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008BB3"/>
                </a:solidFill>
                <a:latin typeface="GillSans Bold"/>
                <a:cs typeface="GillSans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4"/>
          </p:nvPr>
        </p:nvSpPr>
        <p:spPr>
          <a:xfrm>
            <a:off x="4941358" y="2361318"/>
            <a:ext cx="4041775" cy="2619904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chemeClr val="tx1">
                    <a:lumMod val="50000"/>
                    <a:lumOff val="50000"/>
                  </a:schemeClr>
                </a:solidFill>
                <a:latin typeface="GillSans"/>
                <a:cs typeface="GillSans"/>
              </a:defRPr>
            </a:lvl1pPr>
            <a:lvl2pPr>
              <a:defRPr sz="2000" b="0" i="0">
                <a:solidFill>
                  <a:schemeClr val="tx1">
                    <a:lumMod val="50000"/>
                    <a:lumOff val="50000"/>
                  </a:schemeClr>
                </a:solidFill>
                <a:latin typeface="GillSans"/>
                <a:cs typeface="GillSans"/>
              </a:defRPr>
            </a:lvl2pPr>
            <a:lvl3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GillSans"/>
                <a:cs typeface="GillSans"/>
              </a:defRPr>
            </a:lvl3pPr>
            <a:lvl4pPr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GillSans"/>
                <a:cs typeface="GillSans"/>
              </a:defRPr>
            </a:lvl4pPr>
            <a:lvl5pPr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GillSans"/>
                <a:cs typeface="GillSan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dirty="0"/>
              <a:t>Click to edit Master text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187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"/>
            <a:ext cx="9144000" cy="5452858"/>
          </a:xfrm>
          <a:prstGeom prst="rect">
            <a:avLst/>
          </a:prstGeom>
          <a:solidFill>
            <a:srgbClr val="008BB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575310"/>
            <a:ext cx="9144000" cy="128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240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>
            <a:off x="599179" y="5452859"/>
            <a:ext cx="7952154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0F43CD8A-A1A1-44ED-AFEB-3D132BD6763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58357" y="5630764"/>
            <a:ext cx="1260348" cy="81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52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1026"/>
            <a:ext cx="8229600" cy="4183385"/>
          </a:xfrm>
        </p:spPr>
        <p:txBody>
          <a:bodyPr/>
          <a:lstStyle/>
          <a:p>
            <a:pPr marL="0" indent="0">
              <a:buNone/>
            </a:pPr>
            <a:endParaRPr lang="en-NZ" altLang="en-US" dirty="0">
              <a:solidFill>
                <a:srgbClr val="ABBD26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endParaRPr lang="en-NZ" altLang="en-US" dirty="0">
              <a:solidFill>
                <a:srgbClr val="ABBD26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endParaRPr lang="en-NZ" altLang="en-US" dirty="0">
              <a:solidFill>
                <a:srgbClr val="ABBD26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ctr">
              <a:buNone/>
            </a:pPr>
            <a:r>
              <a:rPr lang="en-NZ" altLang="en-US" sz="4000" dirty="0">
                <a:solidFill>
                  <a:srgbClr val="008BB3"/>
                </a:solidFill>
                <a:latin typeface="+mj-lt"/>
                <a:cs typeface="Tahoma" pitchFamily="34" charset="0"/>
              </a:rPr>
              <a:t>Representation Review 2018</a:t>
            </a:r>
          </a:p>
          <a:p>
            <a:pPr marL="0" indent="0" algn="ctr">
              <a:buNone/>
            </a:pPr>
            <a:endParaRPr lang="en-NZ" altLang="en-US" sz="2800" dirty="0">
              <a:solidFill>
                <a:srgbClr val="008BB3"/>
              </a:solidFill>
              <a:latin typeface="+mj-lt"/>
              <a:cs typeface="Tahoma" pitchFamily="34" charset="0"/>
            </a:endParaRPr>
          </a:p>
          <a:p>
            <a:pPr marL="0" indent="0" algn="ctr">
              <a:buNone/>
            </a:pPr>
            <a:r>
              <a:rPr lang="en-NZ" altLang="en-US" sz="2800" dirty="0">
                <a:solidFill>
                  <a:srgbClr val="008BB3"/>
                </a:solidFill>
                <a:latin typeface="+mj-lt"/>
                <a:cs typeface="Tahoma" pitchFamily="34" charset="0"/>
              </a:rPr>
              <a:t>Community Boards, Community Committees, </a:t>
            </a:r>
          </a:p>
          <a:p>
            <a:pPr marL="0" indent="0" algn="ctr">
              <a:buNone/>
            </a:pPr>
            <a:r>
              <a:rPr lang="en-NZ" altLang="en-US" sz="2800" dirty="0">
                <a:solidFill>
                  <a:srgbClr val="008BB3"/>
                </a:solidFill>
                <a:latin typeface="+mj-lt"/>
                <a:cs typeface="Tahoma" pitchFamily="34" charset="0"/>
              </a:rPr>
              <a:t>Iwi briefings, April 2018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br>
              <a:rPr lang="en-NZ" altLang="en-US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</a:br>
            <a:br>
              <a:rPr lang="en-NZ" altLang="en-US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</a:br>
            <a:br>
              <a:rPr lang="en-NZ" altLang="en-US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</a:br>
            <a:r>
              <a:rPr lang="en-NZ" altLang="en-US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Waikato District Council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330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6764"/>
            <a:ext cx="8229600" cy="68314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Programme Overview</a:t>
            </a:r>
            <a:endParaRPr lang="en-US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3164"/>
            <a:ext cx="8229600" cy="3821247"/>
          </a:xfrm>
        </p:spPr>
        <p:txBody>
          <a:bodyPr/>
          <a:lstStyle/>
          <a:p>
            <a:r>
              <a:rPr lang="en-US" dirty="0"/>
              <a:t>Welcome and introductions</a:t>
            </a:r>
          </a:p>
          <a:p>
            <a:r>
              <a:rPr lang="en-US" dirty="0"/>
              <a:t>Representation Review</a:t>
            </a:r>
          </a:p>
          <a:p>
            <a:pPr lvl="1"/>
            <a:r>
              <a:rPr lang="en-US" dirty="0"/>
              <a:t>What is a representation review?</a:t>
            </a:r>
          </a:p>
          <a:p>
            <a:pPr lvl="1"/>
            <a:r>
              <a:rPr lang="en-US" dirty="0"/>
              <a:t>What needs to be considered?</a:t>
            </a:r>
          </a:p>
          <a:p>
            <a:pPr lvl="1"/>
            <a:r>
              <a:rPr lang="en-US" dirty="0"/>
              <a:t>Current arrangements</a:t>
            </a:r>
          </a:p>
          <a:p>
            <a:pPr lvl="1"/>
            <a:r>
              <a:rPr lang="en-US" dirty="0"/>
              <a:t>Communities of interest </a:t>
            </a:r>
          </a:p>
          <a:p>
            <a:pPr lvl="1"/>
            <a:r>
              <a:rPr lang="en-US" dirty="0"/>
              <a:t>Effective representation</a:t>
            </a:r>
          </a:p>
          <a:p>
            <a:pPr lvl="1"/>
            <a:r>
              <a:rPr lang="en-US" dirty="0"/>
              <a:t>Fair representation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967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6764"/>
            <a:ext cx="8229600" cy="68314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Programme Overview</a:t>
            </a:r>
            <a:endParaRPr lang="en-US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2985"/>
            <a:ext cx="8229600" cy="3721426"/>
          </a:xfrm>
        </p:spPr>
        <p:txBody>
          <a:bodyPr/>
          <a:lstStyle/>
          <a:p>
            <a:pPr lvl="1"/>
            <a:r>
              <a:rPr lang="en-US" dirty="0"/>
              <a:t>Communities and community boards</a:t>
            </a:r>
          </a:p>
          <a:p>
            <a:pPr lvl="1"/>
            <a:r>
              <a:rPr lang="en-US" dirty="0"/>
              <a:t>Council workshops</a:t>
            </a:r>
          </a:p>
          <a:p>
            <a:pPr lvl="1"/>
            <a:r>
              <a:rPr lang="en-US" dirty="0"/>
              <a:t>Options considered</a:t>
            </a:r>
          </a:p>
          <a:p>
            <a:pPr lvl="1"/>
            <a:r>
              <a:rPr lang="en-US" dirty="0"/>
              <a:t>Preliminary community consultation</a:t>
            </a:r>
          </a:p>
          <a:p>
            <a:pPr lvl="1"/>
            <a:r>
              <a:rPr lang="en-US" dirty="0"/>
              <a:t>Timetable</a:t>
            </a:r>
          </a:p>
          <a:p>
            <a:pPr lvl="1"/>
            <a:r>
              <a:rPr lang="en-US" dirty="0"/>
              <a:t>Questions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148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6764"/>
            <a:ext cx="8229600" cy="683144"/>
          </a:xfrm>
        </p:spPr>
        <p:txBody>
          <a:bodyPr/>
          <a:lstStyle/>
          <a:p>
            <a:r>
              <a:rPr lang="en-NZ" dirty="0"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US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9908"/>
            <a:ext cx="8229600" cy="4014503"/>
          </a:xfrm>
        </p:spPr>
        <p:txBody>
          <a:bodyPr/>
          <a:lstStyle/>
          <a:p>
            <a:r>
              <a:rPr lang="en-GB" dirty="0"/>
              <a:t>What is a representation review?</a:t>
            </a:r>
          </a:p>
          <a:p>
            <a:pPr lvl="1"/>
            <a:r>
              <a:rPr lang="en-GB" dirty="0"/>
              <a:t>a review of a local authority’s membership and basis of election considering</a:t>
            </a:r>
          </a:p>
          <a:p>
            <a:pPr lvl="2"/>
            <a:r>
              <a:rPr lang="en-GB" dirty="0"/>
              <a:t>number of councillors (excluding mayor)</a:t>
            </a:r>
          </a:p>
          <a:p>
            <a:pPr lvl="2"/>
            <a:r>
              <a:rPr lang="en-GB" dirty="0"/>
              <a:t>how councillors are elected (wards, ‘at large’, mixture)</a:t>
            </a:r>
          </a:p>
          <a:p>
            <a:pPr lvl="2"/>
            <a:r>
              <a:rPr lang="en-GB" dirty="0"/>
              <a:t>if wards, number, boundaries, names, number councillors elected from each</a:t>
            </a:r>
          </a:p>
          <a:p>
            <a:pPr lvl="2"/>
            <a:r>
              <a:rPr lang="en-GB" dirty="0"/>
              <a:t>if communities and community boards, number, boundaries (can be subdivided), names, number members elected and appointed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294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6764"/>
            <a:ext cx="8229600" cy="683144"/>
          </a:xfrm>
        </p:spPr>
        <p:txBody>
          <a:bodyPr/>
          <a:lstStyle/>
          <a:p>
            <a:r>
              <a:rPr lang="en-NZ" dirty="0"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US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7485"/>
            <a:ext cx="8229600" cy="3766926"/>
          </a:xfrm>
        </p:spPr>
        <p:txBody>
          <a:bodyPr/>
          <a:lstStyle/>
          <a:p>
            <a:pPr lvl="1"/>
            <a:r>
              <a:rPr lang="en-US" dirty="0"/>
              <a:t>must be undertaken by all local authorities at least once every 6 years</a:t>
            </a:r>
          </a:p>
          <a:p>
            <a:pPr lvl="1"/>
            <a:r>
              <a:rPr lang="en-US" dirty="0"/>
              <a:t>last undertaken by Waikato District Council in 2012 with next review in 2018</a:t>
            </a:r>
          </a:p>
          <a:p>
            <a:pPr lvl="1"/>
            <a:r>
              <a:rPr lang="en-US" dirty="0"/>
              <a:t>prescribed formal process to follow under Local Electoral Act 2001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22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6764"/>
            <a:ext cx="8229600" cy="683144"/>
          </a:xfrm>
        </p:spPr>
        <p:txBody>
          <a:bodyPr/>
          <a:lstStyle/>
          <a:p>
            <a:r>
              <a:rPr lang="en-NZ" dirty="0"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US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6950"/>
            <a:ext cx="8229600" cy="3857461"/>
          </a:xfrm>
        </p:spPr>
        <p:txBody>
          <a:bodyPr/>
          <a:lstStyle/>
          <a:p>
            <a:r>
              <a:rPr lang="en-US" dirty="0"/>
              <a:t>What needs to be considered?</a:t>
            </a:r>
          </a:p>
          <a:p>
            <a:pPr lvl="1"/>
            <a:r>
              <a:rPr lang="en-US" dirty="0"/>
              <a:t>identify communities of interest</a:t>
            </a:r>
          </a:p>
          <a:p>
            <a:pPr lvl="1"/>
            <a:r>
              <a:rPr lang="en-US" dirty="0"/>
              <a:t>how to provide effective representation to those communities of interest (number </a:t>
            </a:r>
            <a:r>
              <a:rPr lang="en-US" dirty="0" err="1"/>
              <a:t>councillors</a:t>
            </a:r>
            <a:r>
              <a:rPr lang="en-US" dirty="0"/>
              <a:t>, community boards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consider fairness of representation (each </a:t>
            </a:r>
            <a:r>
              <a:rPr lang="en-US" dirty="0" err="1"/>
              <a:t>councillor</a:t>
            </a:r>
            <a:r>
              <a:rPr lang="en-US" dirty="0"/>
              <a:t> represents about the same number of people within +/- 10%)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819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86004"/>
            <a:ext cx="8229600" cy="4308877"/>
          </a:xfrm>
        </p:spPr>
        <p:txBody>
          <a:bodyPr/>
          <a:lstStyle/>
          <a:p>
            <a:r>
              <a:rPr lang="en-NZ" dirty="0"/>
              <a:t>Current arrangements</a:t>
            </a:r>
          </a:p>
          <a:p>
            <a:pPr lvl="1"/>
            <a:r>
              <a:rPr lang="en-NZ" dirty="0"/>
              <a:t>13 councillors</a:t>
            </a:r>
          </a:p>
          <a:p>
            <a:pPr lvl="1"/>
            <a:r>
              <a:rPr lang="en-NZ" dirty="0"/>
              <a:t>10 wards (1-2 councillors per ward)</a:t>
            </a:r>
          </a:p>
          <a:p>
            <a:pPr lvl="1"/>
            <a:r>
              <a:rPr lang="en-NZ" dirty="0"/>
              <a:t>30 community board members</a:t>
            </a:r>
          </a:p>
          <a:p>
            <a:pPr lvl="1"/>
            <a:r>
              <a:rPr lang="en-NZ" dirty="0"/>
              <a:t>5 community boards (6 members per board)</a:t>
            </a:r>
          </a:p>
          <a:p>
            <a:pPr lvl="1"/>
            <a:r>
              <a:rPr lang="en-NZ" dirty="0"/>
              <a:t>non-compliance +/-10% rule (</a:t>
            </a:r>
            <a:r>
              <a:rPr lang="en-NZ" dirty="0" err="1"/>
              <a:t>Awaroa</a:t>
            </a:r>
            <a:r>
              <a:rPr lang="en-NZ" dirty="0"/>
              <a:t> </a:t>
            </a:r>
            <a:r>
              <a:rPr lang="en-NZ" dirty="0" err="1"/>
              <a:t>ki</a:t>
            </a:r>
            <a:r>
              <a:rPr lang="en-NZ" dirty="0"/>
              <a:t> </a:t>
            </a:r>
            <a:r>
              <a:rPr lang="en-NZ" dirty="0" err="1"/>
              <a:t>Tuakau</a:t>
            </a:r>
            <a:r>
              <a:rPr lang="en-NZ" dirty="0"/>
              <a:t>)</a:t>
            </a:r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N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3515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410308"/>
            <a:ext cx="8499231" cy="5084573"/>
          </a:xfrm>
        </p:spPr>
        <p:txBody>
          <a:bodyPr/>
          <a:lstStyle/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NZ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F1F6FC-7E7E-4AF6-BBA6-CA678A85F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634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DFBE449-A790-4F22-9554-16C40CC3D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7877" y="236498"/>
            <a:ext cx="4491610" cy="6385004"/>
          </a:xfrm>
        </p:spPr>
      </p:pic>
    </p:spTree>
    <p:extLst>
      <p:ext uri="{BB962C8B-B14F-4D97-AF65-F5344CB8AC3E}">
        <p14:creationId xmlns:p14="http://schemas.microsoft.com/office/powerpoint/2010/main" val="3637562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9DCC6E-6CA6-4B7B-96FE-335B51900F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6734" y="377400"/>
            <a:ext cx="4290296" cy="6103199"/>
          </a:xfrm>
        </p:spPr>
      </p:pic>
    </p:spTree>
    <p:extLst>
      <p:ext uri="{BB962C8B-B14F-4D97-AF65-F5344CB8AC3E}">
        <p14:creationId xmlns:p14="http://schemas.microsoft.com/office/powerpoint/2010/main" val="2175564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020701"/>
            <a:ext cx="8229600" cy="4522693"/>
          </a:xfrm>
        </p:spPr>
        <p:txBody>
          <a:bodyPr/>
          <a:lstStyle/>
          <a:p>
            <a:r>
              <a:rPr lang="en-NZ" sz="2000" dirty="0"/>
              <a:t>Population Statistics (Estimated Resident Population 30 June 2017)</a:t>
            </a:r>
          </a:p>
          <a:p>
            <a:pPr>
              <a:spcBef>
                <a:spcPts val="600"/>
              </a:spcBef>
            </a:pPr>
            <a:r>
              <a:rPr lang="en-GB" sz="2000" dirty="0"/>
              <a:t>Status quo: 73,640/13 members = 5,665 +/- 10% = 5,098 – 6,231 </a:t>
            </a:r>
            <a:r>
              <a:rPr lang="en-NZ" sz="900" dirty="0"/>
              <a:t>	</a:t>
            </a:r>
          </a:p>
          <a:p>
            <a:r>
              <a:rPr lang="en-NZ" sz="2000" dirty="0"/>
              <a:t>One ward does not comply with fair representation (+/- 10% rule)</a:t>
            </a:r>
          </a:p>
          <a:p>
            <a:endParaRPr lang="en-NZ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703729"/>
          </a:xfrm>
        </p:spPr>
        <p:txBody>
          <a:bodyPr/>
          <a:lstStyle/>
          <a:p>
            <a:r>
              <a:rPr lang="en-NZ" dirty="0">
                <a:latin typeface="+mj-lt"/>
              </a:rPr>
              <a:t>Representation Review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E7E5A48-B179-48F5-9AC0-EB34D900FF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548121"/>
              </p:ext>
            </p:extLst>
          </p:nvPr>
        </p:nvGraphicFramePr>
        <p:xfrm>
          <a:off x="937846" y="2317687"/>
          <a:ext cx="7174523" cy="29930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1139">
                  <a:extLst>
                    <a:ext uri="{9D8B030D-6E8A-4147-A177-3AD203B41FA5}">
                      <a16:colId xmlns:a16="http://schemas.microsoft.com/office/drawing/2014/main" val="139414743"/>
                    </a:ext>
                  </a:extLst>
                </a:gridCol>
                <a:gridCol w="1375857">
                  <a:extLst>
                    <a:ext uri="{9D8B030D-6E8A-4147-A177-3AD203B41FA5}">
                      <a16:colId xmlns:a16="http://schemas.microsoft.com/office/drawing/2014/main" val="313292427"/>
                    </a:ext>
                  </a:extLst>
                </a:gridCol>
                <a:gridCol w="940394">
                  <a:extLst>
                    <a:ext uri="{9D8B030D-6E8A-4147-A177-3AD203B41FA5}">
                      <a16:colId xmlns:a16="http://schemas.microsoft.com/office/drawing/2014/main" val="3224796261"/>
                    </a:ext>
                  </a:extLst>
                </a:gridCol>
                <a:gridCol w="1025960">
                  <a:extLst>
                    <a:ext uri="{9D8B030D-6E8A-4147-A177-3AD203B41FA5}">
                      <a16:colId xmlns:a16="http://schemas.microsoft.com/office/drawing/2014/main" val="2009406082"/>
                    </a:ext>
                  </a:extLst>
                </a:gridCol>
                <a:gridCol w="789404">
                  <a:extLst>
                    <a:ext uri="{9D8B030D-6E8A-4147-A177-3AD203B41FA5}">
                      <a16:colId xmlns:a16="http://schemas.microsoft.com/office/drawing/2014/main" val="1439390584"/>
                    </a:ext>
                  </a:extLst>
                </a:gridCol>
                <a:gridCol w="1171769">
                  <a:extLst>
                    <a:ext uri="{9D8B030D-6E8A-4147-A177-3AD203B41FA5}">
                      <a16:colId xmlns:a16="http://schemas.microsoft.com/office/drawing/2014/main" val="1193738421"/>
                    </a:ext>
                  </a:extLst>
                </a:gridCol>
              </a:tblGrid>
              <a:tr h="224491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>
                          <a:effectLst/>
                        </a:rPr>
                        <a:t>Ward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Pop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Cnrs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Average    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Fits Rule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% Variation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2337786"/>
                  </a:ext>
                </a:extLst>
              </a:tr>
              <a:tr h="275512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>
                          <a:solidFill>
                            <a:srgbClr val="FF0000"/>
                          </a:solidFill>
                          <a:effectLst/>
                        </a:rPr>
                        <a:t>Awaroa ki Tuakau</a:t>
                      </a:r>
                      <a:endParaRPr lang="en-NZ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solidFill>
                            <a:srgbClr val="FF0000"/>
                          </a:solidFill>
                          <a:effectLst/>
                        </a:rPr>
                        <a:t>12,850</a:t>
                      </a:r>
                      <a:endParaRPr lang="en-NZ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NZ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solidFill>
                            <a:srgbClr val="FF0000"/>
                          </a:solidFill>
                          <a:effectLst/>
                        </a:rPr>
                        <a:t>6,425</a:t>
                      </a:r>
                      <a:endParaRPr lang="en-NZ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NZ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13.42%</a:t>
                      </a:r>
                      <a:endParaRPr lang="en-NZ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34104837"/>
                  </a:ext>
                </a:extLst>
              </a:tr>
              <a:tr h="265307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 dirty="0">
                          <a:effectLst/>
                        </a:rPr>
                        <a:t>Eureka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5,600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5,600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effectLst/>
                        </a:rPr>
                        <a:t>Yes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-1.14%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60369934"/>
                  </a:ext>
                </a:extLst>
              </a:tr>
              <a:tr h="265307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 dirty="0" err="1">
                          <a:effectLst/>
                        </a:rPr>
                        <a:t>Hukanui-Waerenga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5,800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5,800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effectLst/>
                        </a:rPr>
                        <a:t>Yes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2.39%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09413985"/>
                  </a:ext>
                </a:extLst>
              </a:tr>
              <a:tr h="2857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 dirty="0">
                          <a:effectLst/>
                        </a:rPr>
                        <a:t>Huntly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10,300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2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5,150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effectLst/>
                        </a:rPr>
                        <a:t>Yes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-9.08%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32563963"/>
                  </a:ext>
                </a:extLst>
              </a:tr>
              <a:tr h="265307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 dirty="0">
                          <a:effectLst/>
                        </a:rPr>
                        <a:t>Newcastle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5,720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5,720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effectLst/>
                        </a:rPr>
                        <a:t>Yes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0.98%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11033806"/>
                  </a:ext>
                </a:extLst>
              </a:tr>
              <a:tr h="278753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 dirty="0" err="1">
                          <a:effectLst/>
                        </a:rPr>
                        <a:t>Ngaruawahia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10,400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2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5,200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effectLst/>
                        </a:rPr>
                        <a:t>Yes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-8.20%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54666208"/>
                  </a:ext>
                </a:extLst>
              </a:tr>
              <a:tr h="265307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 dirty="0" err="1">
                          <a:effectLst/>
                        </a:rPr>
                        <a:t>Onewhero</a:t>
                      </a:r>
                      <a:r>
                        <a:rPr lang="en-NZ" sz="1200" u="none" strike="noStrike" dirty="0">
                          <a:effectLst/>
                        </a:rPr>
                        <a:t>-Te </a:t>
                      </a:r>
                      <a:r>
                        <a:rPr lang="en-NZ" sz="1200" u="none" strike="noStrike" dirty="0" err="1">
                          <a:effectLst/>
                        </a:rPr>
                        <a:t>Akau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5,400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5,400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effectLst/>
                        </a:rPr>
                        <a:t>Yes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-4.67%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15187581"/>
                  </a:ext>
                </a:extLst>
              </a:tr>
              <a:tr h="2857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 dirty="0">
                          <a:effectLst/>
                        </a:rPr>
                        <a:t>Raglan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5,790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5,790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effectLst/>
                        </a:rPr>
                        <a:t>Yes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2.21%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67790754"/>
                  </a:ext>
                </a:extLst>
              </a:tr>
              <a:tr h="265307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>
                          <a:effectLst/>
                        </a:rPr>
                        <a:t>Tamahere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5,650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5,650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effectLst/>
                        </a:rPr>
                        <a:t>Yes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-0.26%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0774584"/>
                  </a:ext>
                </a:extLst>
              </a:tr>
              <a:tr h="316328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>
                          <a:effectLst/>
                        </a:rPr>
                        <a:t>Whangamarino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6,130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6,130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 dirty="0">
                          <a:effectLst/>
                        </a:rPr>
                        <a:t>Yes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8.22%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62353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2863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937847"/>
            <a:ext cx="8229600" cy="4605548"/>
          </a:xfrm>
        </p:spPr>
        <p:txBody>
          <a:bodyPr/>
          <a:lstStyle/>
          <a:p>
            <a:r>
              <a:rPr lang="en-NZ" dirty="0"/>
              <a:t>Communities of Interest</a:t>
            </a:r>
          </a:p>
          <a:p>
            <a:pPr lvl="1"/>
            <a:r>
              <a:rPr lang="en-NZ" dirty="0"/>
              <a:t>not defined in legislation</a:t>
            </a:r>
          </a:p>
          <a:p>
            <a:pPr lvl="1"/>
            <a:r>
              <a:rPr lang="en-NZ" dirty="0"/>
              <a:t>may mean different things to different people</a:t>
            </a:r>
          </a:p>
          <a:p>
            <a:pPr lvl="1"/>
            <a:r>
              <a:rPr lang="en-NZ" dirty="0"/>
              <a:t>LGC definition describes it a three-dimensional concept</a:t>
            </a:r>
          </a:p>
          <a:p>
            <a:pPr lvl="3"/>
            <a:r>
              <a:rPr lang="en-NZ" dirty="0"/>
              <a:t>perceptual – a sense of belonging to a clearly defined area or locality</a:t>
            </a:r>
          </a:p>
          <a:p>
            <a:pPr lvl="3"/>
            <a:r>
              <a:rPr lang="en-NZ" dirty="0"/>
              <a:t>functional – meet with reasonable economy the community’s requirements for physical and human resources</a:t>
            </a:r>
          </a:p>
          <a:p>
            <a:pPr lvl="3"/>
            <a:r>
              <a:rPr lang="en-NZ" dirty="0"/>
              <a:t>political – elected body to represent the interests of all its members</a:t>
            </a:r>
          </a:p>
          <a:p>
            <a:pPr marL="1371600" lvl="3" indent="0">
              <a:buNone/>
            </a:pPr>
            <a:endParaRPr lang="en-N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N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19290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285592"/>
            <a:ext cx="8229600" cy="4257802"/>
          </a:xfrm>
        </p:spPr>
        <p:txBody>
          <a:bodyPr/>
          <a:lstStyle/>
          <a:p>
            <a:pPr lvl="2"/>
            <a:r>
              <a:rPr lang="en-NZ" dirty="0"/>
              <a:t>area where one feels sense of community and belonging</a:t>
            </a:r>
          </a:p>
          <a:p>
            <a:pPr lvl="2"/>
            <a:r>
              <a:rPr lang="en-NZ" dirty="0"/>
              <a:t>access to daily goods and services</a:t>
            </a:r>
          </a:p>
          <a:p>
            <a:pPr lvl="2"/>
            <a:r>
              <a:rPr lang="en-NZ" dirty="0" err="1"/>
              <a:t>rohe</a:t>
            </a:r>
            <a:r>
              <a:rPr lang="en-NZ" dirty="0"/>
              <a:t> of local iwi and </a:t>
            </a:r>
            <a:r>
              <a:rPr lang="en-NZ"/>
              <a:t>hapuu</a:t>
            </a:r>
            <a:endParaRPr lang="en-NZ" dirty="0"/>
          </a:p>
          <a:p>
            <a:pPr lvl="2"/>
            <a:r>
              <a:rPr lang="en-NZ" dirty="0"/>
              <a:t>dependence on shared facilities (schools, shops)</a:t>
            </a:r>
          </a:p>
          <a:p>
            <a:pPr lvl="2"/>
            <a:r>
              <a:rPr lang="en-NZ" dirty="0"/>
              <a:t>physical and topographical features may impact</a:t>
            </a:r>
          </a:p>
          <a:p>
            <a:pPr lvl="2"/>
            <a:r>
              <a:rPr lang="en-NZ" dirty="0"/>
              <a:t>can change over time (</a:t>
            </a:r>
            <a:r>
              <a:rPr lang="en-NZ" dirty="0" err="1"/>
              <a:t>eg</a:t>
            </a:r>
            <a:r>
              <a:rPr lang="en-NZ" dirty="0"/>
              <a:t> Pokeno)</a:t>
            </a:r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N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596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22F3B-6204-48ED-93EF-384866AF3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52E8DB-CEC3-48C3-B680-4EC3CB74380F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DA288-8F4D-458D-80D3-504CAE2C3B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1BFB52-7C33-480E-97AE-D7B390C1796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B74102-FFC2-473C-B828-AA0E9617E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6338"/>
            <a:ext cx="8525933" cy="663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904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312985"/>
            <a:ext cx="8229600" cy="4230409"/>
          </a:xfrm>
        </p:spPr>
        <p:txBody>
          <a:bodyPr/>
          <a:lstStyle/>
          <a:p>
            <a:pPr lvl="1"/>
            <a:r>
              <a:rPr lang="en-NZ" dirty="0"/>
              <a:t>Effective Representation</a:t>
            </a:r>
          </a:p>
          <a:p>
            <a:pPr lvl="2"/>
            <a:r>
              <a:rPr lang="en-NZ" dirty="0"/>
              <a:t>consider how communities of interest are most effectively represented</a:t>
            </a:r>
          </a:p>
          <a:p>
            <a:pPr lvl="3"/>
            <a:r>
              <a:rPr lang="en-NZ" dirty="0"/>
              <a:t>total number of elected members</a:t>
            </a:r>
          </a:p>
          <a:p>
            <a:pPr lvl="3"/>
            <a:r>
              <a:rPr lang="en-NZ" dirty="0"/>
              <a:t>elected members elected from wards/’at large’/mix</a:t>
            </a:r>
          </a:p>
          <a:p>
            <a:pPr lvl="3"/>
            <a:r>
              <a:rPr lang="en-NZ" dirty="0"/>
              <a:t>ward names, boundaries</a:t>
            </a:r>
          </a:p>
          <a:p>
            <a:pPr lvl="3"/>
            <a:r>
              <a:rPr lang="en-NZ" dirty="0"/>
              <a:t>communities and community boards (retain, alter, disestablish, number, names, boundaries, membership, subdivisions)</a:t>
            </a:r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N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61513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512277"/>
            <a:ext cx="8229600" cy="4031117"/>
          </a:xfrm>
        </p:spPr>
        <p:txBody>
          <a:bodyPr/>
          <a:lstStyle/>
          <a:p>
            <a:pPr lvl="1"/>
            <a:r>
              <a:rPr lang="en-NZ" dirty="0"/>
              <a:t>Fair representation</a:t>
            </a:r>
          </a:p>
          <a:p>
            <a:pPr lvl="2"/>
            <a:r>
              <a:rPr lang="en-NZ" dirty="0"/>
              <a:t>population equity (+/- 10% of average) </a:t>
            </a:r>
          </a:p>
          <a:p>
            <a:pPr lvl="2"/>
            <a:r>
              <a:rPr lang="en-NZ" dirty="0"/>
              <a:t>generally means each elected member represents about same number of people (within +/-10%)</a:t>
            </a:r>
          </a:p>
          <a:p>
            <a:pPr lvl="2"/>
            <a:r>
              <a:rPr lang="en-NZ" dirty="0"/>
              <a:t>one ward does not comply</a:t>
            </a:r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N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2429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167897"/>
            <a:ext cx="8229600" cy="4375497"/>
          </a:xfrm>
        </p:spPr>
        <p:txBody>
          <a:bodyPr/>
          <a:lstStyle/>
          <a:p>
            <a:r>
              <a:rPr lang="en-NZ" dirty="0"/>
              <a:t>Communities and community boards</a:t>
            </a:r>
          </a:p>
          <a:p>
            <a:pPr lvl="2"/>
            <a:r>
              <a:rPr lang="en-NZ" dirty="0"/>
              <a:t>retain, expand, amalgamate, abolish, subdivide?</a:t>
            </a:r>
          </a:p>
          <a:p>
            <a:pPr lvl="2"/>
            <a:r>
              <a:rPr lang="en-NZ" dirty="0"/>
              <a:t>what is the best number of elected and appointed members?</a:t>
            </a:r>
          </a:p>
          <a:p>
            <a:pPr lvl="2"/>
            <a:r>
              <a:rPr lang="en-NZ" dirty="0"/>
              <a:t>boundaries, names?</a:t>
            </a:r>
          </a:p>
          <a:p>
            <a:pPr lvl="2"/>
            <a:r>
              <a:rPr lang="en-NZ" dirty="0"/>
              <a:t>if subdivided, parts must comply +/- 10%</a:t>
            </a:r>
          </a:p>
          <a:p>
            <a:pPr lvl="2"/>
            <a:r>
              <a:rPr lang="en-NZ" dirty="0"/>
              <a:t>feedback from community boards and community committees </a:t>
            </a:r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N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829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787651"/>
            <a:ext cx="8423450" cy="4755744"/>
          </a:xfrm>
        </p:spPr>
        <p:txBody>
          <a:bodyPr/>
          <a:lstStyle/>
          <a:p>
            <a:r>
              <a:rPr lang="en-US" dirty="0"/>
              <a:t>Council workshops</a:t>
            </a:r>
          </a:p>
          <a:p>
            <a:pPr lvl="1"/>
            <a:r>
              <a:rPr lang="en-US" dirty="0"/>
              <a:t>19 June 2017</a:t>
            </a:r>
          </a:p>
          <a:p>
            <a:pPr lvl="2"/>
            <a:r>
              <a:rPr lang="en-US" dirty="0"/>
              <a:t>overview of upcoming processes</a:t>
            </a:r>
          </a:p>
          <a:p>
            <a:pPr lvl="3"/>
            <a:r>
              <a:rPr lang="en-US" dirty="0"/>
              <a:t>electoral system (by 12 September 2017)</a:t>
            </a:r>
          </a:p>
          <a:p>
            <a:pPr lvl="3"/>
            <a:r>
              <a:rPr lang="en-US" dirty="0"/>
              <a:t>Māori wards (by 23 November 2017)</a:t>
            </a:r>
          </a:p>
          <a:p>
            <a:pPr lvl="3"/>
            <a:r>
              <a:rPr lang="en-US" dirty="0"/>
              <a:t>representation review (from 1 March 2018)</a:t>
            </a:r>
          </a:p>
          <a:p>
            <a:pPr lvl="2"/>
            <a:r>
              <a:rPr lang="en-US" dirty="0"/>
              <a:t>representation review criteria </a:t>
            </a:r>
          </a:p>
          <a:p>
            <a:pPr lvl="3"/>
            <a:r>
              <a:rPr lang="en-US" dirty="0"/>
              <a:t>communities of interest, effective and fair representation</a:t>
            </a:r>
          </a:p>
          <a:p>
            <a:pPr lvl="2"/>
            <a:r>
              <a:rPr lang="en-US" dirty="0"/>
              <a:t>complex, legislative compliance</a:t>
            </a:r>
          </a:p>
          <a:p>
            <a:pPr lvl="2"/>
            <a:r>
              <a:rPr lang="en-US" dirty="0"/>
              <a:t>community engagement</a:t>
            </a:r>
          </a:p>
          <a:p>
            <a:pPr lvl="2"/>
            <a:r>
              <a:rPr lang="en-US" dirty="0"/>
              <a:t>timetable</a:t>
            </a: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N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81895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937845"/>
            <a:ext cx="8423450" cy="4605549"/>
          </a:xfrm>
        </p:spPr>
        <p:txBody>
          <a:bodyPr/>
          <a:lstStyle/>
          <a:p>
            <a:pPr lvl="1"/>
            <a:r>
              <a:rPr lang="en-US" dirty="0"/>
              <a:t>21 March 2018</a:t>
            </a:r>
          </a:p>
          <a:p>
            <a:pPr lvl="2"/>
            <a:r>
              <a:rPr lang="en-US" dirty="0"/>
              <a:t>FPP electoral system confirmed</a:t>
            </a:r>
          </a:p>
          <a:p>
            <a:pPr lvl="2"/>
            <a:r>
              <a:rPr lang="en-US" dirty="0"/>
              <a:t>presentation to Waikato Tainui (19 July 2017)</a:t>
            </a:r>
          </a:p>
          <a:p>
            <a:pPr lvl="2"/>
            <a:r>
              <a:rPr lang="en-US" dirty="0"/>
              <a:t>no to establishing Māori wards (13 November 2017)</a:t>
            </a:r>
          </a:p>
          <a:p>
            <a:pPr lvl="2"/>
            <a:r>
              <a:rPr lang="en-US" dirty="0"/>
              <a:t>communities of interest explored (43 communities)</a:t>
            </a:r>
          </a:p>
          <a:p>
            <a:pPr lvl="2"/>
            <a:r>
              <a:rPr lang="en-US" dirty="0"/>
              <a:t>effective representation discussed </a:t>
            </a:r>
          </a:p>
          <a:p>
            <a:pPr lvl="3"/>
            <a:r>
              <a:rPr lang="en-US" dirty="0"/>
              <a:t>number </a:t>
            </a:r>
            <a:r>
              <a:rPr lang="en-US" dirty="0" err="1"/>
              <a:t>councillors</a:t>
            </a:r>
            <a:r>
              <a:rPr lang="en-US" dirty="0"/>
              <a:t>, elected by wards/’at large’/mixture</a:t>
            </a:r>
          </a:p>
          <a:p>
            <a:pPr lvl="2"/>
            <a:r>
              <a:rPr lang="en-US" dirty="0"/>
              <a:t>fair representation (one ward not comply +/- 10%)</a:t>
            </a:r>
          </a:p>
          <a:p>
            <a:pPr lvl="2"/>
            <a:r>
              <a:rPr lang="en-US" dirty="0"/>
              <a:t>community boards </a:t>
            </a:r>
          </a:p>
          <a:p>
            <a:pPr lvl="3"/>
            <a:r>
              <a:rPr lang="en-US" dirty="0"/>
              <a:t>retain, expand, amalgamate, abolish, subdivide</a:t>
            </a:r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N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0732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023041"/>
            <a:ext cx="8423450" cy="4520353"/>
          </a:xfrm>
        </p:spPr>
        <p:txBody>
          <a:bodyPr/>
          <a:lstStyle/>
          <a:p>
            <a:r>
              <a:rPr lang="en-US" dirty="0"/>
              <a:t>Options considered</a:t>
            </a:r>
          </a:p>
          <a:p>
            <a:pPr lvl="2"/>
            <a:r>
              <a:rPr lang="en-US" dirty="0"/>
              <a:t>Option 1: Status quo </a:t>
            </a:r>
          </a:p>
          <a:p>
            <a:pPr lvl="3"/>
            <a:r>
              <a:rPr lang="en-US" dirty="0"/>
              <a:t>13 </a:t>
            </a:r>
            <a:r>
              <a:rPr lang="en-US" dirty="0" err="1"/>
              <a:t>councillors</a:t>
            </a:r>
            <a:r>
              <a:rPr lang="en-US" dirty="0"/>
              <a:t>, 10 wards, 30 community board members, 5 community boards, not complies +/- 10% rule</a:t>
            </a:r>
          </a:p>
          <a:p>
            <a:pPr lvl="2"/>
            <a:r>
              <a:rPr lang="en-US" dirty="0"/>
              <a:t>Option 2: Modified status quo</a:t>
            </a:r>
          </a:p>
          <a:p>
            <a:pPr lvl="3"/>
            <a:r>
              <a:rPr lang="en-US" dirty="0"/>
              <a:t>13 </a:t>
            </a:r>
            <a:r>
              <a:rPr lang="en-US" dirty="0" err="1"/>
              <a:t>councillors</a:t>
            </a:r>
            <a:r>
              <a:rPr lang="en-US" dirty="0"/>
              <a:t>, 10 wards, 30 community board members, 4 community boards, complies +/- 10% rule</a:t>
            </a:r>
          </a:p>
          <a:p>
            <a:pPr lvl="2"/>
            <a:r>
              <a:rPr lang="en-US" dirty="0"/>
              <a:t>Option 3: Reduced wards, matching community boards</a:t>
            </a:r>
          </a:p>
          <a:p>
            <a:pPr lvl="3"/>
            <a:r>
              <a:rPr lang="en-US" dirty="0"/>
              <a:t>13 </a:t>
            </a:r>
            <a:r>
              <a:rPr lang="en-US" dirty="0" err="1"/>
              <a:t>councillors</a:t>
            </a:r>
            <a:r>
              <a:rPr lang="en-US" dirty="0"/>
              <a:t>, 5 wards (north-south combinations), 30 community board members, 5 matching community boards, complies +/- 10% rule</a:t>
            </a:r>
          </a:p>
          <a:p>
            <a:pPr lvl="3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N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3932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186004"/>
            <a:ext cx="8423450" cy="4357390"/>
          </a:xfrm>
        </p:spPr>
        <p:txBody>
          <a:bodyPr/>
          <a:lstStyle/>
          <a:p>
            <a:pPr lvl="2"/>
            <a:r>
              <a:rPr lang="en-US" dirty="0"/>
              <a:t>Option 4: Reduced </a:t>
            </a:r>
            <a:r>
              <a:rPr lang="en-US" dirty="0" err="1"/>
              <a:t>councillors</a:t>
            </a:r>
            <a:r>
              <a:rPr lang="en-US" dirty="0"/>
              <a:t> and wards, matching community boards</a:t>
            </a:r>
          </a:p>
          <a:p>
            <a:pPr lvl="3"/>
            <a:r>
              <a:rPr lang="en-US" dirty="0"/>
              <a:t>11 </a:t>
            </a:r>
            <a:r>
              <a:rPr lang="en-US" dirty="0" err="1"/>
              <a:t>councillors</a:t>
            </a:r>
            <a:r>
              <a:rPr lang="en-US" dirty="0"/>
              <a:t>, 3 wards (north/central/south), 18 community board members, 3 matching community boards, complies +/- 10% rule</a:t>
            </a:r>
          </a:p>
          <a:p>
            <a:pPr lvl="2"/>
            <a:r>
              <a:rPr lang="en-US" dirty="0"/>
              <a:t>Option 5: Mixed wards/at large</a:t>
            </a:r>
          </a:p>
          <a:p>
            <a:pPr lvl="3"/>
            <a:r>
              <a:rPr lang="en-US" dirty="0"/>
              <a:t>further investigation required</a:t>
            </a:r>
          </a:p>
          <a:p>
            <a:pPr lvl="2"/>
            <a:r>
              <a:rPr lang="en-US" dirty="0"/>
              <a:t>Option 6: At large</a:t>
            </a:r>
          </a:p>
          <a:p>
            <a:pPr lvl="3"/>
            <a:r>
              <a:rPr lang="en-US" dirty="0"/>
              <a:t>further investigation required</a:t>
            </a:r>
          </a:p>
          <a:p>
            <a:pPr marL="1371600" lvl="3" indent="0">
              <a:buNone/>
            </a:pPr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N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23500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294646"/>
            <a:ext cx="8423450" cy="4248748"/>
          </a:xfrm>
        </p:spPr>
        <p:txBody>
          <a:bodyPr/>
          <a:lstStyle/>
          <a:p>
            <a:pPr lvl="1"/>
            <a:r>
              <a:rPr lang="en-US" dirty="0"/>
              <a:t>initial feedback from </a:t>
            </a:r>
            <a:r>
              <a:rPr lang="en-US" dirty="0" err="1"/>
              <a:t>councillors</a:t>
            </a:r>
            <a:endParaRPr lang="en-US" dirty="0"/>
          </a:p>
          <a:p>
            <a:pPr lvl="2"/>
            <a:r>
              <a:rPr lang="en-US" dirty="0"/>
              <a:t>retain 13 </a:t>
            </a:r>
            <a:r>
              <a:rPr lang="en-US" dirty="0" err="1"/>
              <a:t>councillors</a:t>
            </a:r>
            <a:r>
              <a:rPr lang="en-US" dirty="0"/>
              <a:t> and 10 wards</a:t>
            </a:r>
          </a:p>
          <a:p>
            <a:pPr lvl="2"/>
            <a:r>
              <a:rPr lang="en-US" dirty="0"/>
              <a:t>investigate minimum changes</a:t>
            </a:r>
          </a:p>
          <a:p>
            <a:pPr lvl="3"/>
            <a:r>
              <a:rPr lang="en-US" dirty="0"/>
              <a:t>make </a:t>
            </a:r>
            <a:r>
              <a:rPr lang="en-US" dirty="0" err="1"/>
              <a:t>Awaroa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Tuakau</a:t>
            </a:r>
            <a:r>
              <a:rPr lang="en-US" dirty="0"/>
              <a:t> Ward comply +/- 10% rule (around Mercer area)</a:t>
            </a:r>
          </a:p>
          <a:p>
            <a:pPr lvl="2"/>
            <a:r>
              <a:rPr lang="en-US" dirty="0"/>
              <a:t>reconfigure </a:t>
            </a:r>
            <a:r>
              <a:rPr lang="en-US" dirty="0" err="1"/>
              <a:t>Onewhero-Tuakau</a:t>
            </a:r>
            <a:r>
              <a:rPr lang="en-US" dirty="0"/>
              <a:t> Community Board</a:t>
            </a:r>
          </a:p>
          <a:p>
            <a:pPr lvl="3"/>
            <a:r>
              <a:rPr lang="en-US" dirty="0" err="1"/>
              <a:t>Tuakau</a:t>
            </a:r>
            <a:r>
              <a:rPr lang="en-US" dirty="0"/>
              <a:t> Community Board (north of river)</a:t>
            </a:r>
          </a:p>
          <a:p>
            <a:pPr lvl="3"/>
            <a:r>
              <a:rPr lang="en-US" dirty="0"/>
              <a:t>balance (south of river) make a community committee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N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229528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240325"/>
            <a:ext cx="8423450" cy="4303069"/>
          </a:xfrm>
        </p:spPr>
        <p:txBody>
          <a:bodyPr/>
          <a:lstStyle/>
          <a:p>
            <a:pPr lvl="2"/>
            <a:r>
              <a:rPr lang="en-US" dirty="0"/>
              <a:t>seek views of Pokeno Community Committee </a:t>
            </a:r>
          </a:p>
          <a:p>
            <a:pPr lvl="3"/>
            <a:r>
              <a:rPr lang="en-US" dirty="0"/>
              <a:t>potential Pokeno Community Board or </a:t>
            </a:r>
          </a:p>
          <a:p>
            <a:pPr lvl="3"/>
            <a:r>
              <a:rPr lang="en-US" dirty="0"/>
              <a:t>part of new </a:t>
            </a:r>
            <a:r>
              <a:rPr lang="en-US" dirty="0" err="1"/>
              <a:t>Tuakau</a:t>
            </a:r>
            <a:r>
              <a:rPr lang="en-US" dirty="0"/>
              <a:t>-Pokeno Community Board</a:t>
            </a:r>
          </a:p>
          <a:p>
            <a:pPr lvl="2"/>
            <a:r>
              <a:rPr lang="en-US" dirty="0"/>
              <a:t>investigate merging </a:t>
            </a:r>
            <a:r>
              <a:rPr lang="en-US" dirty="0" err="1"/>
              <a:t>Taupiri</a:t>
            </a:r>
            <a:r>
              <a:rPr lang="en-US" dirty="0"/>
              <a:t> Community Board with expanded (</a:t>
            </a:r>
            <a:r>
              <a:rPr lang="en-US" dirty="0" err="1"/>
              <a:t>Horotiu</a:t>
            </a:r>
            <a:r>
              <a:rPr lang="en-US" dirty="0"/>
              <a:t>) </a:t>
            </a:r>
            <a:r>
              <a:rPr lang="en-US" dirty="0" err="1"/>
              <a:t>Ngaruawahia</a:t>
            </a:r>
            <a:r>
              <a:rPr lang="en-US" dirty="0"/>
              <a:t> Community Board</a:t>
            </a:r>
          </a:p>
          <a:p>
            <a:pPr lvl="3"/>
            <a:r>
              <a:rPr lang="en-US" dirty="0"/>
              <a:t>possible subdividing into three</a:t>
            </a:r>
          </a:p>
          <a:p>
            <a:pPr lvl="2"/>
            <a:r>
              <a:rPr lang="en-US" dirty="0"/>
              <a:t>investigate expanding current Raglan Community Board to match ward boundary</a:t>
            </a:r>
          </a:p>
          <a:p>
            <a:pPr lvl="2"/>
            <a:r>
              <a:rPr lang="en-US" dirty="0"/>
              <a:t>seek community board, community committee and iwi informal feedback</a:t>
            </a:r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N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67599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240325"/>
            <a:ext cx="8423450" cy="4303069"/>
          </a:xfrm>
        </p:spPr>
        <p:txBody>
          <a:bodyPr/>
          <a:lstStyle/>
          <a:p>
            <a:pPr lvl="2"/>
            <a:r>
              <a:rPr lang="en-US" dirty="0"/>
              <a:t>Add map (modified status quo)</a:t>
            </a:r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 - Option 2</a:t>
            </a:r>
            <a:endParaRPr lang="en-NZ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57CAE1-F134-4954-93B4-529C1235B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026" y="1007654"/>
            <a:ext cx="4165460" cy="54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95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240325"/>
            <a:ext cx="8423450" cy="4303069"/>
          </a:xfrm>
        </p:spPr>
        <p:txBody>
          <a:bodyPr/>
          <a:lstStyle/>
          <a:p>
            <a:pPr lvl="2"/>
            <a:r>
              <a:rPr lang="en-US" dirty="0"/>
              <a:t>Add map (modified status quo)</a:t>
            </a:r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 - Option 2</a:t>
            </a:r>
            <a:endParaRPr lang="en-NZ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896C09-E37B-41F3-AE39-E6EF9A771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576" y="1240326"/>
            <a:ext cx="5730844" cy="449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84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240325"/>
            <a:ext cx="8423450" cy="4303069"/>
          </a:xfrm>
        </p:spPr>
        <p:txBody>
          <a:bodyPr/>
          <a:lstStyle/>
          <a:p>
            <a:pPr lvl="2"/>
            <a:r>
              <a:rPr lang="en-US" dirty="0"/>
              <a:t>Add map (modified status quo)</a:t>
            </a:r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 - Option 2</a:t>
            </a:r>
            <a:endParaRPr lang="en-NZ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04B7D4-30B7-4788-B5BB-FAD71EF34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837" y="1314606"/>
            <a:ext cx="5994759" cy="489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3552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020701"/>
            <a:ext cx="8229600" cy="4522693"/>
          </a:xfrm>
        </p:spPr>
        <p:txBody>
          <a:bodyPr/>
          <a:lstStyle/>
          <a:p>
            <a:r>
              <a:rPr lang="en-NZ" sz="2000" dirty="0"/>
              <a:t>Population Statistics (Estimated Resident Population 30 June 2017)</a:t>
            </a:r>
          </a:p>
          <a:p>
            <a:pPr>
              <a:spcBef>
                <a:spcPts val="600"/>
              </a:spcBef>
            </a:pPr>
            <a:r>
              <a:rPr lang="en-GB" sz="2000" dirty="0"/>
              <a:t>Status quo: 73,640/13 members = 5,665 +/- 10% = 5,098 – 6,231 </a:t>
            </a:r>
            <a:r>
              <a:rPr lang="en-NZ" sz="900" dirty="0"/>
              <a:t>	</a:t>
            </a:r>
          </a:p>
          <a:p>
            <a:r>
              <a:rPr lang="en-NZ" sz="2000" dirty="0"/>
              <a:t>Wards comply with fair representation (+/- 10% rule)</a:t>
            </a:r>
          </a:p>
          <a:p>
            <a:endParaRPr lang="en-NZ" sz="2000" dirty="0"/>
          </a:p>
          <a:p>
            <a:endParaRPr lang="en-NZ" sz="2000" dirty="0"/>
          </a:p>
          <a:p>
            <a:endParaRPr lang="en-NZ" sz="2000" dirty="0"/>
          </a:p>
          <a:p>
            <a:endParaRPr lang="en-NZ" sz="2000" dirty="0"/>
          </a:p>
          <a:p>
            <a:endParaRPr lang="en-NZ" sz="2000" dirty="0"/>
          </a:p>
          <a:p>
            <a:endParaRPr lang="en-NZ" sz="2000" dirty="0"/>
          </a:p>
          <a:p>
            <a:endParaRPr lang="en-NZ" sz="2000" dirty="0"/>
          </a:p>
          <a:p>
            <a:endParaRPr lang="en-NZ" sz="2000" dirty="0"/>
          </a:p>
          <a:p>
            <a:pPr marL="0" indent="0">
              <a:buNone/>
            </a:pPr>
            <a:r>
              <a:rPr lang="en-NZ" sz="2000" dirty="0"/>
              <a:t>	</a:t>
            </a:r>
            <a:r>
              <a:rPr lang="en-NZ" sz="1050" dirty="0"/>
              <a:t>*Subject to confirmation by Department of Statistics</a:t>
            </a:r>
          </a:p>
          <a:p>
            <a:endParaRPr lang="en-NZ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703729"/>
          </a:xfrm>
        </p:spPr>
        <p:txBody>
          <a:bodyPr/>
          <a:lstStyle/>
          <a:p>
            <a:r>
              <a:rPr lang="en-NZ" dirty="0">
                <a:latin typeface="+mj-lt"/>
              </a:rPr>
              <a:t>Representation Review – Option 2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E7E5A48-B179-48F5-9AC0-EB34D900FF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757059"/>
              </p:ext>
            </p:extLst>
          </p:nvPr>
        </p:nvGraphicFramePr>
        <p:xfrm>
          <a:off x="937846" y="2299579"/>
          <a:ext cx="7174523" cy="2824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1139">
                  <a:extLst>
                    <a:ext uri="{9D8B030D-6E8A-4147-A177-3AD203B41FA5}">
                      <a16:colId xmlns:a16="http://schemas.microsoft.com/office/drawing/2014/main" val="139414743"/>
                    </a:ext>
                  </a:extLst>
                </a:gridCol>
                <a:gridCol w="1375857">
                  <a:extLst>
                    <a:ext uri="{9D8B030D-6E8A-4147-A177-3AD203B41FA5}">
                      <a16:colId xmlns:a16="http://schemas.microsoft.com/office/drawing/2014/main" val="313292427"/>
                    </a:ext>
                  </a:extLst>
                </a:gridCol>
                <a:gridCol w="940394">
                  <a:extLst>
                    <a:ext uri="{9D8B030D-6E8A-4147-A177-3AD203B41FA5}">
                      <a16:colId xmlns:a16="http://schemas.microsoft.com/office/drawing/2014/main" val="3224796261"/>
                    </a:ext>
                  </a:extLst>
                </a:gridCol>
                <a:gridCol w="1025960">
                  <a:extLst>
                    <a:ext uri="{9D8B030D-6E8A-4147-A177-3AD203B41FA5}">
                      <a16:colId xmlns:a16="http://schemas.microsoft.com/office/drawing/2014/main" val="2009406082"/>
                    </a:ext>
                  </a:extLst>
                </a:gridCol>
                <a:gridCol w="789404">
                  <a:extLst>
                    <a:ext uri="{9D8B030D-6E8A-4147-A177-3AD203B41FA5}">
                      <a16:colId xmlns:a16="http://schemas.microsoft.com/office/drawing/2014/main" val="1439390584"/>
                    </a:ext>
                  </a:extLst>
                </a:gridCol>
                <a:gridCol w="1171769">
                  <a:extLst>
                    <a:ext uri="{9D8B030D-6E8A-4147-A177-3AD203B41FA5}">
                      <a16:colId xmlns:a16="http://schemas.microsoft.com/office/drawing/2014/main" val="1193738421"/>
                    </a:ext>
                  </a:extLst>
                </a:gridCol>
              </a:tblGrid>
              <a:tr h="211862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>
                          <a:effectLst/>
                        </a:rPr>
                        <a:t>Ward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Pop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Cnrs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Average    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Fits Rule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% Variation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2337786"/>
                  </a:ext>
                </a:extLst>
              </a:tr>
              <a:tr h="2600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>
                          <a:solidFill>
                            <a:schemeClr val="tx1"/>
                          </a:solidFill>
                          <a:effectLst/>
                        </a:rPr>
                        <a:t>Awaroa ki Tuakau</a:t>
                      </a:r>
                      <a:endParaRPr lang="en-NZ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12, 462*</a:t>
                      </a:r>
                      <a:endParaRPr lang="en-NZ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NZ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6,231</a:t>
                      </a:r>
                      <a:endParaRPr lang="en-NZ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Yes</a:t>
                      </a:r>
                      <a:endParaRPr lang="en-NZ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+10%</a:t>
                      </a:r>
                      <a:endParaRPr lang="en-NZ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34104837"/>
                  </a:ext>
                </a:extLst>
              </a:tr>
              <a:tr h="250382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 dirty="0">
                          <a:effectLst/>
                        </a:rPr>
                        <a:t>Eureka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5,600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1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5,600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effectLst/>
                        </a:rPr>
                        <a:t>Yes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-1.14%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60369934"/>
                  </a:ext>
                </a:extLst>
              </a:tr>
              <a:tr h="250382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 dirty="0" err="1">
                          <a:effectLst/>
                        </a:rPr>
                        <a:t>Hukanui-Waerenga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5,800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5,800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effectLst/>
                        </a:rPr>
                        <a:t>Yes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‘+2.39%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09413985"/>
                  </a:ext>
                </a:extLst>
              </a:tr>
              <a:tr h="269644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 dirty="0">
                          <a:effectLst/>
                        </a:rPr>
                        <a:t>Huntly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10,300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2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5,150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effectLst/>
                        </a:rPr>
                        <a:t>Yes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-9.08%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32563963"/>
                  </a:ext>
                </a:extLst>
              </a:tr>
              <a:tr h="250382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 dirty="0">
                          <a:effectLst/>
                        </a:rPr>
                        <a:t>Newcastle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5,720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5,720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effectLst/>
                        </a:rPr>
                        <a:t>Yes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+0.98%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11033806"/>
                  </a:ext>
                </a:extLst>
              </a:tr>
              <a:tr h="263073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 dirty="0" err="1">
                          <a:effectLst/>
                        </a:rPr>
                        <a:t>Ngaruawahia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10,400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2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5,200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effectLst/>
                        </a:rPr>
                        <a:t>Yes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-8.20%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54666208"/>
                  </a:ext>
                </a:extLst>
              </a:tr>
              <a:tr h="250382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 dirty="0" err="1">
                          <a:effectLst/>
                        </a:rPr>
                        <a:t>Onewhero</a:t>
                      </a:r>
                      <a:r>
                        <a:rPr lang="en-NZ" sz="1200" u="none" strike="noStrike" dirty="0">
                          <a:effectLst/>
                        </a:rPr>
                        <a:t>-Te </a:t>
                      </a:r>
                      <a:r>
                        <a:rPr lang="en-NZ" sz="1200" u="none" strike="noStrike" dirty="0" err="1">
                          <a:effectLst/>
                        </a:rPr>
                        <a:t>Akau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5, 788*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5, 788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effectLst/>
                        </a:rPr>
                        <a:t>Yes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-4.27%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15187581"/>
                  </a:ext>
                </a:extLst>
              </a:tr>
              <a:tr h="269644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 dirty="0">
                          <a:effectLst/>
                        </a:rPr>
                        <a:t>Raglan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5,790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5,790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effectLst/>
                        </a:rPr>
                        <a:t>Yes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+2.21%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67790754"/>
                  </a:ext>
                </a:extLst>
              </a:tr>
              <a:tr h="250382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>
                          <a:effectLst/>
                        </a:rPr>
                        <a:t>Tamahere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5,650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5,650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>
                          <a:effectLst/>
                        </a:rPr>
                        <a:t>Yes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-0.26%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0774584"/>
                  </a:ext>
                </a:extLst>
              </a:tr>
              <a:tr h="298533">
                <a:tc>
                  <a:txBody>
                    <a:bodyPr/>
                    <a:lstStyle/>
                    <a:p>
                      <a:pPr algn="l" rtl="0" fontAlgn="ctr"/>
                      <a:r>
                        <a:rPr lang="en-NZ" sz="1200" u="none" strike="noStrike">
                          <a:effectLst/>
                        </a:rPr>
                        <a:t>Whangamarino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6,130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1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>
                          <a:effectLst/>
                        </a:rPr>
                        <a:t>6,130</a:t>
                      </a:r>
                      <a:endParaRPr lang="en-N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Z" sz="1200" u="none" strike="noStrike" dirty="0">
                          <a:effectLst/>
                        </a:rPr>
                        <a:t>Yes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NZ" sz="1200" u="none" strike="noStrike" dirty="0">
                          <a:effectLst/>
                        </a:rPr>
                        <a:t>+8.22%</a:t>
                      </a:r>
                      <a:endParaRPr lang="en-N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62353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7609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240325"/>
            <a:ext cx="8423450" cy="4303069"/>
          </a:xfrm>
        </p:spPr>
        <p:txBody>
          <a:bodyPr/>
          <a:lstStyle/>
          <a:p>
            <a:pPr lvl="2"/>
            <a:r>
              <a:rPr lang="en-US" dirty="0"/>
              <a:t>Add map (modified status quo)</a:t>
            </a:r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 – Option 2</a:t>
            </a:r>
            <a:endParaRPr lang="en-NZ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2DD274-7650-4091-85C5-3C22BE996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150" y="923353"/>
            <a:ext cx="4844054" cy="561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743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167897"/>
            <a:ext cx="8229600" cy="4375497"/>
          </a:xfrm>
        </p:spPr>
        <p:txBody>
          <a:bodyPr/>
          <a:lstStyle/>
          <a:p>
            <a:r>
              <a:rPr lang="en-NZ" dirty="0"/>
              <a:t>Preliminary community consultation</a:t>
            </a:r>
          </a:p>
          <a:p>
            <a:pPr lvl="2"/>
            <a:r>
              <a:rPr lang="en-NZ" dirty="0"/>
              <a:t>community board and community committee meetings</a:t>
            </a:r>
          </a:p>
          <a:p>
            <a:pPr lvl="3"/>
            <a:r>
              <a:rPr lang="en-NZ" dirty="0"/>
              <a:t>Raglan, 2pm 23 April</a:t>
            </a:r>
          </a:p>
          <a:p>
            <a:pPr lvl="3"/>
            <a:r>
              <a:rPr lang="en-NZ" dirty="0" err="1"/>
              <a:t>Tamahere</a:t>
            </a:r>
            <a:r>
              <a:rPr lang="en-NZ" dirty="0"/>
              <a:t>, 6pm 23 April</a:t>
            </a:r>
          </a:p>
          <a:p>
            <a:pPr lvl="3"/>
            <a:r>
              <a:rPr lang="en-NZ" dirty="0" err="1"/>
              <a:t>Tuakau</a:t>
            </a:r>
            <a:r>
              <a:rPr lang="en-NZ" dirty="0"/>
              <a:t>, 6pm 24 April</a:t>
            </a:r>
          </a:p>
          <a:p>
            <a:pPr lvl="3"/>
            <a:r>
              <a:rPr lang="en-NZ" dirty="0" err="1"/>
              <a:t>Ngaruawahia</a:t>
            </a:r>
            <a:r>
              <a:rPr lang="en-NZ" dirty="0"/>
              <a:t>, 6pm 26 April</a:t>
            </a:r>
          </a:p>
          <a:p>
            <a:pPr lvl="2"/>
            <a:r>
              <a:rPr lang="en-NZ" dirty="0"/>
              <a:t>iwi hui </a:t>
            </a:r>
          </a:p>
          <a:p>
            <a:pPr lvl="3"/>
            <a:r>
              <a:rPr lang="en-NZ" dirty="0" err="1"/>
              <a:t>Ngaruawahia</a:t>
            </a:r>
            <a:r>
              <a:rPr lang="en-NZ" dirty="0"/>
              <a:t>, 11am 27 April</a:t>
            </a:r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N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958992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004935"/>
            <a:ext cx="8229600" cy="4538459"/>
          </a:xfrm>
        </p:spPr>
        <p:txBody>
          <a:bodyPr/>
          <a:lstStyle/>
          <a:p>
            <a:r>
              <a:rPr lang="en-NZ" dirty="0"/>
              <a:t>Preliminary community consultation</a:t>
            </a:r>
          </a:p>
          <a:p>
            <a:pPr lvl="2"/>
            <a:r>
              <a:rPr lang="en-NZ" dirty="0"/>
              <a:t>Survey Monkey questions</a:t>
            </a:r>
          </a:p>
          <a:p>
            <a:pPr lvl="3"/>
            <a:r>
              <a:rPr lang="en-NZ" dirty="0"/>
              <a:t>Which ward do you currently associate most closely with? (wards listed)</a:t>
            </a:r>
          </a:p>
          <a:p>
            <a:pPr lvl="3"/>
            <a:r>
              <a:rPr lang="en-NZ" dirty="0"/>
              <a:t> How many councillors (excluding the mayor) do you think is a good number</a:t>
            </a:r>
          </a:p>
          <a:p>
            <a:pPr marL="1371600" lvl="3" indent="0">
              <a:buNone/>
            </a:pPr>
            <a:r>
              <a:rPr lang="en-NZ" dirty="0"/>
              <a:t>     (5-7, 8-10, 11-13, 14-15, 16-20, 20+)</a:t>
            </a:r>
          </a:p>
          <a:p>
            <a:pPr lvl="3"/>
            <a:r>
              <a:rPr lang="en-NZ" dirty="0"/>
              <a:t>How do you think we should elect our councillors (excluding the mayor)?</a:t>
            </a:r>
          </a:p>
          <a:p>
            <a:pPr marL="1371600" lvl="3" indent="0">
              <a:buNone/>
            </a:pPr>
            <a:r>
              <a:rPr lang="en-NZ" dirty="0"/>
              <a:t>     ward/’at large’/mixture</a:t>
            </a:r>
          </a:p>
          <a:p>
            <a:pPr lvl="3"/>
            <a:r>
              <a:rPr lang="en-NZ" dirty="0"/>
              <a:t>Which community board do you currently associate with?</a:t>
            </a:r>
          </a:p>
          <a:p>
            <a:pPr marL="1371600" lvl="3" indent="0">
              <a:buNone/>
            </a:pPr>
            <a:r>
              <a:rPr lang="en-NZ" dirty="0"/>
              <a:t>    (boards listed)</a:t>
            </a:r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N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20994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18" y="1167897"/>
            <a:ext cx="8229600" cy="4375497"/>
          </a:xfrm>
        </p:spPr>
        <p:txBody>
          <a:bodyPr/>
          <a:lstStyle/>
          <a:p>
            <a:pPr lvl="3"/>
            <a:r>
              <a:rPr lang="en-NZ" dirty="0"/>
              <a:t>Should the current community boards be retained?</a:t>
            </a:r>
          </a:p>
          <a:p>
            <a:pPr marL="1371600" lvl="3" indent="0">
              <a:buNone/>
            </a:pPr>
            <a:r>
              <a:rPr lang="en-NZ" dirty="0"/>
              <a:t>    (boards listed)</a:t>
            </a:r>
          </a:p>
          <a:p>
            <a:pPr lvl="3"/>
            <a:r>
              <a:rPr lang="en-NZ" dirty="0"/>
              <a:t>Should new community boards be established?</a:t>
            </a:r>
          </a:p>
          <a:p>
            <a:pPr lvl="3"/>
            <a:r>
              <a:rPr lang="en-NZ" dirty="0"/>
              <a:t> Are there any other comments to help </a:t>
            </a:r>
            <a:r>
              <a:rPr lang="en-NZ" dirty="0" err="1"/>
              <a:t>informa</a:t>
            </a:r>
            <a:r>
              <a:rPr lang="en-NZ" dirty="0"/>
              <a:t> Council’s proposal?</a:t>
            </a:r>
          </a:p>
          <a:p>
            <a:pPr lvl="2"/>
            <a:r>
              <a:rPr lang="en-NZ" dirty="0"/>
              <a:t>survey to run 16 April to 5pm, 4 May</a:t>
            </a:r>
          </a:p>
          <a:p>
            <a:pPr lvl="2"/>
            <a:r>
              <a:rPr lang="en-NZ" dirty="0"/>
              <a:t>survey responses provided to councillors for consideration at next workshop 15 May 2018 </a:t>
            </a:r>
          </a:p>
          <a:p>
            <a:pPr lvl="2"/>
            <a:r>
              <a:rPr lang="en-NZ" dirty="0"/>
              <a:t>formal consultation June – September 2018</a:t>
            </a:r>
          </a:p>
          <a:p>
            <a:pPr lvl="2"/>
            <a:endParaRPr lang="en-NZ" dirty="0"/>
          </a:p>
          <a:p>
            <a:pPr lvl="2"/>
            <a:endParaRPr lang="en-NZ" dirty="0"/>
          </a:p>
          <a:p>
            <a:pPr marL="0" indent="0">
              <a:buNone/>
            </a:pP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0874"/>
          </a:xfrm>
        </p:spPr>
        <p:txBody>
          <a:bodyPr/>
          <a:lstStyle/>
          <a:p>
            <a:r>
              <a:rPr lang="en-NZ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Representation Review</a:t>
            </a:r>
            <a:endParaRPr lang="en-N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4369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158844"/>
            <a:ext cx="9026305" cy="4384550"/>
          </a:xfrm>
        </p:spPr>
        <p:txBody>
          <a:bodyPr/>
          <a:lstStyle/>
          <a:p>
            <a:pPr lvl="2"/>
            <a:r>
              <a:rPr lang="en-NZ" dirty="0"/>
              <a:t>Council Workshop 1					19 June 2017</a:t>
            </a:r>
          </a:p>
          <a:p>
            <a:pPr lvl="2"/>
            <a:r>
              <a:rPr lang="en-NZ" dirty="0"/>
              <a:t>Council Workshop 2					21 March 2018</a:t>
            </a:r>
          </a:p>
          <a:p>
            <a:pPr lvl="2"/>
            <a:r>
              <a:rPr lang="en-NZ" dirty="0"/>
              <a:t>Informal consultation				16 April – 4 May 2018</a:t>
            </a:r>
          </a:p>
          <a:p>
            <a:pPr lvl="3"/>
            <a:r>
              <a:rPr lang="en-NZ" sz="2400" dirty="0"/>
              <a:t>community boards/committees 23-26 April</a:t>
            </a:r>
          </a:p>
          <a:p>
            <a:pPr lvl="3"/>
            <a:r>
              <a:rPr lang="en-NZ" sz="2400" dirty="0"/>
              <a:t>iwi 								27 April</a:t>
            </a:r>
          </a:p>
          <a:p>
            <a:pPr lvl="2"/>
            <a:r>
              <a:rPr lang="en-NZ" dirty="0"/>
              <a:t>Council Workshop 3					15 May 2018</a:t>
            </a:r>
          </a:p>
          <a:p>
            <a:pPr lvl="2"/>
            <a:r>
              <a:rPr lang="en-N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Council meeting (initial proposal)	11 June 2018</a:t>
            </a:r>
          </a:p>
          <a:p>
            <a:pPr lvl="2"/>
            <a:r>
              <a:rPr lang="en-N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Public notice							20 June 2018</a:t>
            </a:r>
          </a:p>
          <a:p>
            <a:pPr lvl="2"/>
            <a:r>
              <a:rPr lang="en-N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Submission period					20 June – 1 August 2018</a:t>
            </a:r>
          </a:p>
          <a:p>
            <a:pPr lvl="2"/>
            <a:endParaRPr lang="en-NZ" dirty="0"/>
          </a:p>
          <a:p>
            <a:pPr lvl="2"/>
            <a:endParaRPr lang="en-NZ" dirty="0"/>
          </a:p>
          <a:p>
            <a:pPr marL="0" indent="0">
              <a:buNone/>
            </a:pPr>
            <a:endParaRPr lang="en-N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4588"/>
          </a:xfrm>
        </p:spPr>
        <p:txBody>
          <a:bodyPr/>
          <a:lstStyle/>
          <a:p>
            <a:r>
              <a:rPr lang="en-NZ" dirty="0">
                <a:latin typeface="+mj-lt"/>
              </a:rPr>
              <a:t>Timetable</a:t>
            </a:r>
          </a:p>
        </p:txBody>
      </p:sp>
    </p:spTree>
    <p:extLst>
      <p:ext uri="{BB962C8B-B14F-4D97-AF65-F5344CB8AC3E}">
        <p14:creationId xmlns:p14="http://schemas.microsoft.com/office/powerpoint/2010/main" val="4308106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285592"/>
            <a:ext cx="9026305" cy="4257802"/>
          </a:xfrm>
        </p:spPr>
        <p:txBody>
          <a:bodyPr/>
          <a:lstStyle/>
          <a:p>
            <a:pPr lvl="2"/>
            <a:r>
              <a:rPr lang="en-N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Hearings								14 – 31 August 2018</a:t>
            </a:r>
          </a:p>
          <a:p>
            <a:pPr lvl="2"/>
            <a:r>
              <a:rPr lang="en-N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Council meeting (final proposal)	10 September 2018</a:t>
            </a:r>
          </a:p>
          <a:p>
            <a:pPr lvl="2"/>
            <a:r>
              <a:rPr lang="en-N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Public notice							12 September 2018</a:t>
            </a:r>
          </a:p>
          <a:p>
            <a:pPr lvl="2"/>
            <a:r>
              <a:rPr lang="en-N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Appeal/objection period			12 Sept – 12 Oct 2018</a:t>
            </a:r>
          </a:p>
          <a:p>
            <a:pPr lvl="2"/>
            <a:r>
              <a:rPr lang="en-N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Forward material to LGC			30 October 2018</a:t>
            </a:r>
          </a:p>
          <a:p>
            <a:pPr lvl="2"/>
            <a:r>
              <a:rPr lang="en-N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LGC decision							by 10 April 2019</a:t>
            </a:r>
          </a:p>
          <a:p>
            <a:pPr lvl="2"/>
            <a:endParaRPr lang="en-NZ" dirty="0"/>
          </a:p>
          <a:p>
            <a:pPr marL="914400" lvl="2" indent="0">
              <a:buNone/>
            </a:pPr>
            <a:r>
              <a:rPr lang="en-NZ" dirty="0"/>
              <a:t>					</a:t>
            </a:r>
            <a:endParaRPr lang="en-NZ" sz="40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N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4588"/>
          </a:xfrm>
        </p:spPr>
        <p:txBody>
          <a:bodyPr/>
          <a:lstStyle/>
          <a:p>
            <a:r>
              <a:rPr lang="en-NZ" dirty="0">
                <a:latin typeface="+mj-lt"/>
              </a:rPr>
              <a:t>Timetable</a:t>
            </a:r>
          </a:p>
        </p:txBody>
      </p:sp>
    </p:spTree>
    <p:extLst>
      <p:ext uri="{BB962C8B-B14F-4D97-AF65-F5344CB8AC3E}">
        <p14:creationId xmlns:p14="http://schemas.microsoft.com/office/powerpoint/2010/main" val="312129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285592"/>
            <a:ext cx="9026305" cy="4257802"/>
          </a:xfrm>
        </p:spPr>
        <p:txBody>
          <a:bodyPr/>
          <a:lstStyle/>
          <a:p>
            <a:pPr lvl="2"/>
            <a:endParaRPr lang="en-NZ" dirty="0"/>
          </a:p>
          <a:p>
            <a:pPr marL="914400" lvl="2" indent="0">
              <a:buNone/>
            </a:pPr>
            <a:r>
              <a:rPr lang="en-NZ" dirty="0"/>
              <a:t>					  </a:t>
            </a:r>
            <a:r>
              <a:rPr lang="en-NZ" sz="4000" dirty="0">
                <a:solidFill>
                  <a:schemeClr val="accent5">
                    <a:lumMod val="75000"/>
                  </a:schemeClr>
                </a:solidFill>
              </a:rPr>
              <a:t>Questions?</a:t>
            </a:r>
          </a:p>
          <a:p>
            <a:pPr marL="0" indent="0">
              <a:buNone/>
            </a:pPr>
            <a:endParaRPr lang="en-N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6972"/>
            <a:ext cx="8229600" cy="624588"/>
          </a:xfrm>
        </p:spPr>
        <p:txBody>
          <a:bodyPr/>
          <a:lstStyle/>
          <a:p>
            <a:endParaRPr lang="en-N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66177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1026"/>
            <a:ext cx="8229600" cy="4183385"/>
          </a:xfrm>
        </p:spPr>
        <p:txBody>
          <a:bodyPr/>
          <a:lstStyle/>
          <a:p>
            <a:pPr marL="0" indent="0">
              <a:buNone/>
            </a:pPr>
            <a:endParaRPr lang="en-NZ" altLang="en-US" dirty="0">
              <a:solidFill>
                <a:srgbClr val="ABBD26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endParaRPr lang="en-NZ" altLang="en-US" dirty="0">
              <a:solidFill>
                <a:srgbClr val="ABBD26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endParaRPr lang="en-NZ" altLang="en-US" dirty="0">
              <a:solidFill>
                <a:srgbClr val="ABBD26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ctr">
              <a:buNone/>
            </a:pPr>
            <a:r>
              <a:rPr lang="en-NZ" altLang="en-US" sz="4000" dirty="0">
                <a:solidFill>
                  <a:srgbClr val="008BB3"/>
                </a:solidFill>
                <a:latin typeface="+mj-lt"/>
                <a:cs typeface="Tahoma" pitchFamily="34" charset="0"/>
              </a:rPr>
              <a:t>Representation Review 2018</a:t>
            </a:r>
          </a:p>
          <a:p>
            <a:pPr marL="0" indent="0" algn="ctr">
              <a:buNone/>
            </a:pPr>
            <a:endParaRPr lang="en-NZ" altLang="en-US" sz="2800" dirty="0">
              <a:solidFill>
                <a:srgbClr val="008BB3"/>
              </a:solidFill>
              <a:latin typeface="+mj-lt"/>
              <a:cs typeface="Tahoma" pitchFamily="34" charset="0"/>
            </a:endParaRPr>
          </a:p>
          <a:p>
            <a:pPr marL="0" indent="0" algn="ctr">
              <a:buNone/>
            </a:pPr>
            <a:r>
              <a:rPr lang="en-NZ" altLang="en-US" sz="2800" dirty="0">
                <a:solidFill>
                  <a:srgbClr val="008BB3"/>
                </a:solidFill>
                <a:latin typeface="+mj-lt"/>
                <a:cs typeface="Tahoma" pitchFamily="34" charset="0"/>
              </a:rPr>
              <a:t>Community Boards, Community Committees, </a:t>
            </a:r>
          </a:p>
          <a:p>
            <a:pPr marL="0" indent="0" algn="ctr">
              <a:buNone/>
            </a:pPr>
            <a:r>
              <a:rPr lang="en-NZ" altLang="en-US" sz="2800" dirty="0">
                <a:solidFill>
                  <a:srgbClr val="008BB3"/>
                </a:solidFill>
                <a:latin typeface="+mj-lt"/>
                <a:cs typeface="Tahoma" pitchFamily="34" charset="0"/>
              </a:rPr>
              <a:t>Iwi briefings, April 2018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br>
              <a:rPr lang="en-NZ" altLang="en-US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</a:br>
            <a:br>
              <a:rPr lang="en-NZ" altLang="en-US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</a:br>
            <a:br>
              <a:rPr lang="en-NZ" altLang="en-US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</a:br>
            <a:r>
              <a:rPr lang="en-NZ" altLang="en-US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Waikato District Council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82623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1800"/>
          </a:spcAft>
          <a:buClrTx/>
          <a:buSzTx/>
          <a:buFontTx/>
          <a:buNone/>
          <a:tabLst/>
          <a:defRPr sz="1800" b="0" i="0" u="none" strike="noStrike" kern="1200" baseline="0" dirty="0" err="1" smtClean="0">
            <a:solidFill>
              <a:srgbClr val="FFFFFF"/>
            </a:solidFill>
            <a:latin typeface="GillSans"/>
            <a:ea typeface="+mn-ea"/>
            <a:cs typeface="GillSan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2768</TotalTime>
  <Words>1418</Words>
  <Application>Microsoft Office PowerPoint</Application>
  <PresentationFormat>On-screen Show (4:3)</PresentationFormat>
  <Paragraphs>410</Paragraphs>
  <Slides>35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Calibri</vt:lpstr>
      <vt:lpstr>GillSans</vt:lpstr>
      <vt:lpstr>GillSans Bold</vt:lpstr>
      <vt:lpstr>GillSans ExtraBold</vt:lpstr>
      <vt:lpstr>Tahoma</vt:lpstr>
      <vt:lpstr>Custom Design</vt:lpstr>
      <vt:lpstr>1_Custom Design</vt:lpstr>
      <vt:lpstr>   Waikato District Council</vt:lpstr>
      <vt:lpstr>Programme Overview</vt:lpstr>
      <vt:lpstr>Programme Overview</vt:lpstr>
      <vt:lpstr>Representation Review</vt:lpstr>
      <vt:lpstr>Representation Review</vt:lpstr>
      <vt:lpstr>Representation Review</vt:lpstr>
      <vt:lpstr>Representation Review</vt:lpstr>
      <vt:lpstr>Representation Review</vt:lpstr>
      <vt:lpstr>PowerPoint Presentation</vt:lpstr>
      <vt:lpstr>PowerPoint Presentation</vt:lpstr>
      <vt:lpstr>Representation Review</vt:lpstr>
      <vt:lpstr>Representation Review</vt:lpstr>
      <vt:lpstr>Representation Review</vt:lpstr>
      <vt:lpstr>PowerPoint Presentation</vt:lpstr>
      <vt:lpstr>Representation Review</vt:lpstr>
      <vt:lpstr>Representation Review</vt:lpstr>
      <vt:lpstr>Representation Review</vt:lpstr>
      <vt:lpstr>Representation Review</vt:lpstr>
      <vt:lpstr>Representation Review</vt:lpstr>
      <vt:lpstr>Representation Review</vt:lpstr>
      <vt:lpstr>Representation Review</vt:lpstr>
      <vt:lpstr>Representation Review</vt:lpstr>
      <vt:lpstr>Representation Review</vt:lpstr>
      <vt:lpstr>Representation Review - Option 2</vt:lpstr>
      <vt:lpstr>Representation Review - Option 2</vt:lpstr>
      <vt:lpstr>Representation Review - Option 2</vt:lpstr>
      <vt:lpstr>Representation Review – Option 2</vt:lpstr>
      <vt:lpstr>Representation Review – Option 2</vt:lpstr>
      <vt:lpstr>Representation Review</vt:lpstr>
      <vt:lpstr>Representation Review</vt:lpstr>
      <vt:lpstr>Representation Review</vt:lpstr>
      <vt:lpstr>Timetable</vt:lpstr>
      <vt:lpstr>Timetable</vt:lpstr>
      <vt:lpstr>PowerPoint Presentation</vt:lpstr>
      <vt:lpstr>   Waikato District Council</vt:lpstr>
    </vt:vector>
  </TitlesOfParts>
  <Company>KT Design 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Opal</dc:creator>
  <cp:lastModifiedBy>Dale Ofsoske</cp:lastModifiedBy>
  <cp:revision>189</cp:revision>
  <cp:lastPrinted>2018-04-15T23:52:51Z</cp:lastPrinted>
  <dcterms:created xsi:type="dcterms:W3CDTF">2016-06-21T22:33:02Z</dcterms:created>
  <dcterms:modified xsi:type="dcterms:W3CDTF">2018-04-19T23:52:23Z</dcterms:modified>
</cp:coreProperties>
</file>